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  <p:sldMasterId id="2147483695" r:id="rId3"/>
  </p:sldMasterIdLst>
  <p:notesMasterIdLst>
    <p:notesMasterId r:id="rId18"/>
  </p:notesMasterIdLst>
  <p:sldIdLst>
    <p:sldId id="257" r:id="rId4"/>
    <p:sldId id="258" r:id="rId5"/>
    <p:sldId id="259" r:id="rId6"/>
    <p:sldId id="265" r:id="rId7"/>
    <p:sldId id="268" r:id="rId8"/>
    <p:sldId id="269" r:id="rId9"/>
    <p:sldId id="263" r:id="rId10"/>
    <p:sldId id="270" r:id="rId11"/>
    <p:sldId id="271" r:id="rId12"/>
    <p:sldId id="272" r:id="rId13"/>
    <p:sldId id="273" r:id="rId14"/>
    <p:sldId id="274" r:id="rId15"/>
    <p:sldId id="264" r:id="rId16"/>
    <p:sldId id="275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osis" panose="020B0604020202020204" charset="0"/>
      <p:regular r:id="rId23"/>
      <p:bold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Roboto Black" panose="020B0604020202020204" charset="0"/>
      <p:bold r:id="rId29"/>
      <p:boldItalic r:id="rId30"/>
    </p:embeddedFont>
    <p:embeddedFont>
      <p:font typeface="Roboto Thin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03952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48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082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400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97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6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8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43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897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148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465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61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86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203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5808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91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4687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031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707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303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Capstone: Attribution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Jonathan Toomey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July 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412154"/>
            <a:ext cx="8520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.3 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29526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996260"/>
            <a:ext cx="3870900" cy="7524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600" dirty="0"/>
              <a:t>/* </a:t>
            </a:r>
          </a:p>
          <a:p>
            <a:pPr lvl="0"/>
            <a:r>
              <a:rPr lang="en-GB" sz="600" dirty="0"/>
              <a:t>Number of visitors making a purchase</a:t>
            </a:r>
          </a:p>
          <a:p>
            <a:pPr lvl="0"/>
            <a:r>
              <a:rPr lang="en-GB" sz="600" dirty="0"/>
              <a:t>*/</a:t>
            </a:r>
          </a:p>
          <a:p>
            <a:pPr lvl="0"/>
            <a:r>
              <a:rPr lang="en-GB" sz="600" dirty="0"/>
              <a:t>SELECT COUNT(DISTINCT(</a:t>
            </a:r>
            <a:r>
              <a:rPr lang="en-GB" sz="600" dirty="0" err="1"/>
              <a:t>user_id</a:t>
            </a:r>
            <a:r>
              <a:rPr lang="en-GB" sz="600" dirty="0"/>
              <a:t>)) as 'Number of visitors making a purchase'</a:t>
            </a:r>
          </a:p>
          <a:p>
            <a:pPr lvl="0"/>
            <a:r>
              <a:rPr lang="en-GB" sz="600" dirty="0"/>
              <a:t>FROM </a:t>
            </a:r>
            <a:r>
              <a:rPr lang="en-GB" sz="600" dirty="0" err="1"/>
              <a:t>page_visits</a:t>
            </a:r>
            <a:endParaRPr lang="en-GB" sz="600" dirty="0"/>
          </a:p>
          <a:p>
            <a:pPr lvl="0"/>
            <a:r>
              <a:rPr lang="en-GB" sz="600" dirty="0"/>
              <a:t>WHERE </a:t>
            </a:r>
            <a:r>
              <a:rPr lang="en-GB" sz="600" dirty="0" err="1"/>
              <a:t>page_name</a:t>
            </a:r>
            <a:r>
              <a:rPr lang="en-GB" sz="600" dirty="0"/>
              <a:t> = '4 - purchase';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996261"/>
            <a:ext cx="4920900" cy="409495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query shown reports that out of 1979 visitors to the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website, only 361 made a purchase. 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This is a ‘conversion rate’ of only 18% </a:t>
            </a:r>
          </a:p>
        </p:txBody>
      </p:sp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FCB7E71E-C57F-4D97-B363-825040815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990314"/>
              </p:ext>
            </p:extLst>
          </p:nvPr>
        </p:nvGraphicFramePr>
        <p:xfrm>
          <a:off x="6022594" y="2049234"/>
          <a:ext cx="2183912" cy="78118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83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5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dirty="0">
                          <a:solidFill>
                            <a:srgbClr val="FFFFFF"/>
                          </a:solidFill>
                        </a:rPr>
                        <a:t>Number of visitors making a purchase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/>
                          <a:ea typeface="Calibri"/>
                        </a:rPr>
                        <a:t>361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140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5322"/>
            <a:ext cx="8520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</a:t>
            </a:r>
            <a:r>
              <a:rPr lang="en-GB" sz="1600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on the purchase page 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is each campaign responsible for?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097" y="778326"/>
            <a:ext cx="3870900" cy="269093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600" dirty="0"/>
              <a:t>/* </a:t>
            </a:r>
          </a:p>
          <a:p>
            <a:r>
              <a:rPr lang="en-GB" sz="600" dirty="0"/>
              <a:t> Number of last touches ON THE PURCHASE PAGE </a:t>
            </a:r>
          </a:p>
          <a:p>
            <a:r>
              <a:rPr lang="en-GB" sz="600" dirty="0"/>
              <a:t>for each campaign</a:t>
            </a:r>
          </a:p>
          <a:p>
            <a:r>
              <a:rPr lang="en-GB" sz="600" dirty="0"/>
              <a:t>*/</a:t>
            </a:r>
          </a:p>
          <a:p>
            <a:r>
              <a:rPr lang="en-GB" sz="600" dirty="0"/>
              <a:t>WITH </a:t>
            </a:r>
            <a:r>
              <a:rPr lang="en-GB" sz="600" dirty="0" err="1"/>
              <a:t>last_touch</a:t>
            </a:r>
            <a:r>
              <a:rPr lang="en-GB" sz="600" dirty="0"/>
              <a:t> AS (</a:t>
            </a:r>
          </a:p>
          <a:p>
            <a:r>
              <a:rPr lang="en-GB" sz="600" dirty="0"/>
              <a:t>    SELECT </a:t>
            </a:r>
            <a:r>
              <a:rPr lang="en-GB" sz="600" dirty="0" err="1"/>
              <a:t>user_id</a:t>
            </a:r>
            <a:r>
              <a:rPr lang="en-GB" sz="600" dirty="0"/>
              <a:t>,</a:t>
            </a:r>
          </a:p>
          <a:p>
            <a:r>
              <a:rPr lang="en-GB" sz="600" dirty="0"/>
              <a:t>    MAX(timestamp) as </a:t>
            </a:r>
            <a:r>
              <a:rPr lang="en-GB" sz="600" dirty="0" err="1"/>
              <a:t>last_touch_at</a:t>
            </a:r>
            <a:endParaRPr lang="en-GB" sz="600" dirty="0"/>
          </a:p>
          <a:p>
            <a:r>
              <a:rPr lang="en-GB" sz="600" dirty="0"/>
              <a:t>FROM </a:t>
            </a:r>
            <a:r>
              <a:rPr lang="en-GB" sz="600" dirty="0" err="1"/>
              <a:t>page_visits</a:t>
            </a:r>
            <a:endParaRPr lang="en-GB" sz="600" dirty="0"/>
          </a:p>
          <a:p>
            <a:r>
              <a:rPr lang="en-GB" sz="600" dirty="0"/>
              <a:t>    WHERE </a:t>
            </a:r>
            <a:r>
              <a:rPr lang="en-GB" sz="600" dirty="0" err="1"/>
              <a:t>page_name</a:t>
            </a:r>
            <a:r>
              <a:rPr lang="en-GB" sz="600" dirty="0"/>
              <a:t> = '4 - purchase'</a:t>
            </a:r>
          </a:p>
          <a:p>
            <a:r>
              <a:rPr lang="en-GB" sz="600" dirty="0"/>
              <a:t>GROUP BY </a:t>
            </a:r>
            <a:r>
              <a:rPr lang="en-GB" sz="600" dirty="0" err="1"/>
              <a:t>user_id</a:t>
            </a:r>
            <a:r>
              <a:rPr lang="en-GB" sz="600" dirty="0"/>
              <a:t>),</a:t>
            </a:r>
          </a:p>
          <a:p>
            <a:endParaRPr lang="en-GB" sz="600" dirty="0"/>
          </a:p>
          <a:p>
            <a:r>
              <a:rPr lang="en-GB" sz="600" dirty="0" err="1"/>
              <a:t>lt_attributed</a:t>
            </a:r>
            <a:r>
              <a:rPr lang="en-GB" sz="600" dirty="0"/>
              <a:t> AS (</a:t>
            </a:r>
          </a:p>
          <a:p>
            <a:r>
              <a:rPr lang="en-GB" sz="600" dirty="0"/>
              <a:t>     SELECT </a:t>
            </a:r>
            <a:r>
              <a:rPr lang="en-GB" sz="600" dirty="0" err="1"/>
              <a:t>lt.user_id</a:t>
            </a:r>
            <a:r>
              <a:rPr lang="en-GB" sz="600" dirty="0"/>
              <a:t>,</a:t>
            </a:r>
          </a:p>
          <a:p>
            <a:r>
              <a:rPr lang="en-GB" sz="600" dirty="0"/>
              <a:t>     </a:t>
            </a:r>
            <a:r>
              <a:rPr lang="en-GB" sz="600" dirty="0" err="1"/>
              <a:t>lt.last_touch_at</a:t>
            </a:r>
            <a:r>
              <a:rPr lang="en-GB" sz="600" dirty="0"/>
              <a:t>,</a:t>
            </a:r>
          </a:p>
          <a:p>
            <a:r>
              <a:rPr lang="en-GB" sz="600" dirty="0"/>
              <a:t>     </a:t>
            </a:r>
            <a:r>
              <a:rPr lang="en-GB" sz="600" dirty="0" err="1"/>
              <a:t>pv.utm_source</a:t>
            </a:r>
            <a:r>
              <a:rPr lang="en-GB" sz="600" dirty="0"/>
              <a:t>,</a:t>
            </a:r>
          </a:p>
          <a:p>
            <a:r>
              <a:rPr lang="en-GB" sz="600" dirty="0"/>
              <a:t>     </a:t>
            </a:r>
            <a:r>
              <a:rPr lang="en-GB" sz="600" dirty="0" err="1"/>
              <a:t>pv.utm_campaign</a:t>
            </a:r>
            <a:r>
              <a:rPr lang="en-GB" sz="600" dirty="0"/>
              <a:t>,</a:t>
            </a:r>
          </a:p>
          <a:p>
            <a:r>
              <a:rPr lang="en-GB" sz="600" dirty="0"/>
              <a:t>     </a:t>
            </a:r>
            <a:r>
              <a:rPr lang="en-GB" sz="600" dirty="0" err="1"/>
              <a:t>pv.page_name</a:t>
            </a:r>
            <a:endParaRPr lang="en-GB" sz="600" dirty="0"/>
          </a:p>
          <a:p>
            <a:r>
              <a:rPr lang="en-GB" sz="600" dirty="0"/>
              <a:t>FROM </a:t>
            </a:r>
            <a:r>
              <a:rPr lang="en-GB" sz="600" dirty="0" err="1"/>
              <a:t>last_touch</a:t>
            </a:r>
            <a:r>
              <a:rPr lang="en-GB" sz="600" dirty="0"/>
              <a:t> </a:t>
            </a:r>
            <a:r>
              <a:rPr lang="en-GB" sz="600" dirty="0" err="1"/>
              <a:t>lt</a:t>
            </a:r>
            <a:endParaRPr lang="en-GB" sz="600" dirty="0"/>
          </a:p>
          <a:p>
            <a:r>
              <a:rPr lang="en-GB" sz="600" dirty="0"/>
              <a:t>JOIN </a:t>
            </a:r>
            <a:r>
              <a:rPr lang="en-GB" sz="600" dirty="0" err="1"/>
              <a:t>page_visits</a:t>
            </a:r>
            <a:r>
              <a:rPr lang="en-GB" sz="600" dirty="0"/>
              <a:t> </a:t>
            </a:r>
            <a:r>
              <a:rPr lang="en-GB" sz="600" dirty="0" err="1"/>
              <a:t>pv</a:t>
            </a:r>
            <a:endParaRPr lang="en-GB" sz="600" dirty="0"/>
          </a:p>
          <a:p>
            <a:r>
              <a:rPr lang="en-GB" sz="600" dirty="0"/>
              <a:t>    ON </a:t>
            </a:r>
            <a:r>
              <a:rPr lang="en-GB" sz="600" dirty="0" err="1"/>
              <a:t>lt.user_id</a:t>
            </a:r>
            <a:r>
              <a:rPr lang="en-GB" sz="600" dirty="0"/>
              <a:t> = </a:t>
            </a:r>
            <a:r>
              <a:rPr lang="en-GB" sz="600" dirty="0" err="1"/>
              <a:t>pv.user_id</a:t>
            </a:r>
            <a:endParaRPr lang="en-GB" sz="600" dirty="0"/>
          </a:p>
          <a:p>
            <a:r>
              <a:rPr lang="en-GB" sz="600" dirty="0"/>
              <a:t>    AND </a:t>
            </a:r>
            <a:r>
              <a:rPr lang="en-GB" sz="600" dirty="0" err="1"/>
              <a:t>lt.last_touch_at</a:t>
            </a:r>
            <a:r>
              <a:rPr lang="en-GB" sz="600" dirty="0"/>
              <a:t> = </a:t>
            </a:r>
            <a:r>
              <a:rPr lang="en-GB" sz="600" dirty="0" err="1"/>
              <a:t>pv.timestamp</a:t>
            </a:r>
            <a:endParaRPr lang="en-GB" sz="600" dirty="0"/>
          </a:p>
          <a:p>
            <a:r>
              <a:rPr lang="en-GB" sz="600" dirty="0"/>
              <a:t>)</a:t>
            </a:r>
          </a:p>
          <a:p>
            <a:r>
              <a:rPr lang="en-GB" sz="600" dirty="0"/>
              <a:t>SELECT </a:t>
            </a:r>
            <a:r>
              <a:rPr lang="en-GB" sz="600" dirty="0" err="1"/>
              <a:t>lta.utm_source</a:t>
            </a:r>
            <a:r>
              <a:rPr lang="en-GB" sz="600" dirty="0"/>
              <a:t> AS 'Source’, </a:t>
            </a:r>
          </a:p>
          <a:p>
            <a:r>
              <a:rPr lang="en-GB" sz="600" dirty="0"/>
              <a:t>     </a:t>
            </a:r>
            <a:r>
              <a:rPr lang="en-GB" sz="600" dirty="0" err="1"/>
              <a:t>lta.utm_campaign</a:t>
            </a:r>
            <a:r>
              <a:rPr lang="en-GB" sz="600" dirty="0"/>
              <a:t> AS 'Campaign’, </a:t>
            </a:r>
          </a:p>
          <a:p>
            <a:r>
              <a:rPr lang="en-GB" sz="600" dirty="0"/>
              <a:t>    COUNT(*) AS 'Count'</a:t>
            </a:r>
          </a:p>
          <a:p>
            <a:r>
              <a:rPr lang="en-GB" sz="600" dirty="0"/>
              <a:t>FROM </a:t>
            </a:r>
            <a:r>
              <a:rPr lang="en-GB" sz="600" dirty="0" err="1"/>
              <a:t>lt_attributed</a:t>
            </a:r>
            <a:r>
              <a:rPr lang="en-GB" sz="600" dirty="0"/>
              <a:t> </a:t>
            </a:r>
            <a:r>
              <a:rPr lang="en-GB" sz="600" dirty="0" err="1"/>
              <a:t>lta</a:t>
            </a:r>
            <a:endParaRPr lang="en-GB" sz="600" dirty="0"/>
          </a:p>
          <a:p>
            <a:r>
              <a:rPr lang="en-GB" sz="600" dirty="0"/>
              <a:t>GROUP BY 2</a:t>
            </a:r>
          </a:p>
          <a:p>
            <a:r>
              <a:rPr lang="en-GB" sz="600" dirty="0"/>
              <a:t>ORDER BY 3 DESC;</a:t>
            </a:r>
          </a:p>
          <a:p>
            <a:r>
              <a:rPr lang="en-GB" sz="600" dirty="0"/>
              <a:t> </a:t>
            </a:r>
          </a:p>
          <a:p>
            <a:r>
              <a:rPr lang="en-GB" sz="600" dirty="0"/>
              <a:t> </a:t>
            </a:r>
          </a:p>
          <a:p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64625" y="783224"/>
            <a:ext cx="4920900" cy="428728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query shown reports that email accounted for 47% of all last touches on the purchase page, with 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advert accounting for 31%.  This agrees with the attribution of last touches to each source/campaign and shows a high ‘conversion rate’ for these sources/campaigns.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Although google searches only accounted for 12% of last touches, it accounts for 15% of the purchase page last touches, suggesting that the ‘conversion rate’ is very good.  The majority of successful google conversions are attributed to the paid search.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In stark contrast to the first touch data, the articles in the NY Times and on medium and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only account for a total of 6% of the last touches on the purchase page.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87029946"/>
              </p:ext>
            </p:extLst>
          </p:nvPr>
        </p:nvGraphicFramePr>
        <p:xfrm>
          <a:off x="5179097" y="3516056"/>
          <a:ext cx="3786644" cy="15544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578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175">
                  <a:extLst>
                    <a:ext uri="{9D8B030D-6E8A-4147-A177-3AD203B41FA5}">
                      <a16:colId xmlns:a16="http://schemas.microsoft.com/office/drawing/2014/main" val="1592555649"/>
                    </a:ext>
                  </a:extLst>
                </a:gridCol>
                <a:gridCol w="863888">
                  <a:extLst>
                    <a:ext uri="{9D8B030D-6E8A-4147-A177-3AD203B41FA5}">
                      <a16:colId xmlns:a16="http://schemas.microsoft.com/office/drawing/2014/main" val="2651011676"/>
                    </a:ext>
                  </a:extLst>
                </a:gridCol>
                <a:gridCol w="735508">
                  <a:extLst>
                    <a:ext uri="{9D8B030D-6E8A-4147-A177-3AD203B41FA5}">
                      <a16:colId xmlns:a16="http://schemas.microsoft.com/office/drawing/2014/main" val="3138544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Source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Campaign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Count of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‘last touches’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Percentage of total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email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weekly-newsletter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facebook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retargetting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-ad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8812984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email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retargetting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-campaign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622870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google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paid-search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3941838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nytimes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getting-to-know-cool-tshirts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286978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buzzfeed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ten-crazy-cool-tshirts-facts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interview-with-cool-tshirts-founder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6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google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cool-tshirts-search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5322"/>
            <a:ext cx="8520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699" y="783224"/>
            <a:ext cx="8520600" cy="428728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Based on the above data, the typical user journey (using the highest percentage values) is as follows:</a:t>
            </a:r>
          </a:p>
          <a:p>
            <a:pPr>
              <a:lnSpc>
                <a:spcPct val="115000"/>
              </a:lnSpc>
              <a:buSzPts val="1100"/>
            </a:pPr>
            <a:endParaRPr lang="en-GB" sz="105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Most of the first touches are generated through reading the articles on </a:t>
            </a:r>
            <a:r>
              <a:rPr lang="en-GB" sz="105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, medium or the NY Times.  Of these 1813 first touches, only 1.4% (25) go on to make a purchase.  </a:t>
            </a:r>
          </a:p>
          <a:p>
            <a:pPr>
              <a:lnSpc>
                <a:spcPct val="115000"/>
              </a:lnSpc>
              <a:buSzPts val="1100"/>
            </a:pPr>
            <a:endParaRPr lang="en-GB" sz="105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The majority of these users leave the website without making a purchase.</a:t>
            </a:r>
          </a:p>
          <a:p>
            <a:pPr>
              <a:lnSpc>
                <a:spcPct val="115000"/>
              </a:lnSpc>
              <a:buSzPts val="1100"/>
            </a:pPr>
            <a:endParaRPr lang="en-GB" sz="105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These users are then targeted with an email or </a:t>
            </a:r>
            <a:r>
              <a:rPr lang="en-GB" sz="105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 advert, which prompts them to revisit the </a:t>
            </a:r>
            <a:r>
              <a:rPr lang="en-GB" sz="105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 website.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The email and </a:t>
            </a:r>
            <a:r>
              <a:rPr lang="en-GB" sz="105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 campaigns account for 57% of the last touches.  Of these 1135 last touches, 25% (282) are converted into a purchase.</a:t>
            </a:r>
          </a:p>
        </p:txBody>
      </p:sp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34C68CAD-520A-4E22-BE54-2F5CCA0AC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227976"/>
              </p:ext>
            </p:extLst>
          </p:nvPr>
        </p:nvGraphicFramePr>
        <p:xfrm>
          <a:off x="311700" y="2836048"/>
          <a:ext cx="8315112" cy="204213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5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446">
                  <a:extLst>
                    <a:ext uri="{9D8B030D-6E8A-4147-A177-3AD203B41FA5}">
                      <a16:colId xmlns:a16="http://schemas.microsoft.com/office/drawing/2014/main" val="1592555649"/>
                    </a:ext>
                  </a:extLst>
                </a:gridCol>
                <a:gridCol w="691888">
                  <a:extLst>
                    <a:ext uri="{9D8B030D-6E8A-4147-A177-3AD203B41FA5}">
                      <a16:colId xmlns:a16="http://schemas.microsoft.com/office/drawing/2014/main" val="2651011676"/>
                    </a:ext>
                  </a:extLst>
                </a:gridCol>
                <a:gridCol w="738668">
                  <a:extLst>
                    <a:ext uri="{9D8B030D-6E8A-4147-A177-3AD203B41FA5}">
                      <a16:colId xmlns:a16="http://schemas.microsoft.com/office/drawing/2014/main" val="3138544950"/>
                    </a:ext>
                  </a:extLst>
                </a:gridCol>
                <a:gridCol w="691888">
                  <a:extLst>
                    <a:ext uri="{9D8B030D-6E8A-4147-A177-3AD203B41FA5}">
                      <a16:colId xmlns:a16="http://schemas.microsoft.com/office/drawing/2014/main" val="53363"/>
                    </a:ext>
                  </a:extLst>
                </a:gridCol>
                <a:gridCol w="773518">
                  <a:extLst>
                    <a:ext uri="{9D8B030D-6E8A-4147-A177-3AD203B41FA5}">
                      <a16:colId xmlns:a16="http://schemas.microsoft.com/office/drawing/2014/main" val="347452690"/>
                    </a:ext>
                  </a:extLst>
                </a:gridCol>
                <a:gridCol w="851282">
                  <a:extLst>
                    <a:ext uri="{9D8B030D-6E8A-4147-A177-3AD203B41FA5}">
                      <a16:colId xmlns:a16="http://schemas.microsoft.com/office/drawing/2014/main" val="1375999036"/>
                    </a:ext>
                  </a:extLst>
                </a:gridCol>
                <a:gridCol w="797308">
                  <a:extLst>
                    <a:ext uri="{9D8B030D-6E8A-4147-A177-3AD203B41FA5}">
                      <a16:colId xmlns:a16="http://schemas.microsoft.com/office/drawing/2014/main" val="1023592676"/>
                    </a:ext>
                  </a:extLst>
                </a:gridCol>
                <a:gridCol w="987819">
                  <a:extLst>
                    <a:ext uri="{9D8B030D-6E8A-4147-A177-3AD203B41FA5}">
                      <a16:colId xmlns:a16="http://schemas.microsoft.com/office/drawing/2014/main" val="929101410"/>
                    </a:ext>
                  </a:extLst>
                </a:gridCol>
                <a:gridCol w="967795">
                  <a:extLst>
                    <a:ext uri="{9D8B030D-6E8A-4147-A177-3AD203B41FA5}">
                      <a16:colId xmlns:a16="http://schemas.microsoft.com/office/drawing/2014/main" val="295187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Source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Campaign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Count of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‘first touches’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Percentage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of total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(1979)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 cap="none" dirty="0">
                          <a:solidFill>
                            <a:srgbClr val="FFFFF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Count of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 cap="none" dirty="0">
                          <a:solidFill>
                            <a:srgbClr val="FFFFF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‘last touches’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 cap="none" dirty="0">
                          <a:solidFill>
                            <a:srgbClr val="FFFFF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Percentage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 cap="none" dirty="0">
                          <a:solidFill>
                            <a:srgbClr val="FFFFF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of total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(1979)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Count of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‘last touches’ on purchase page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Percentage of total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(361)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Conversion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 Percentage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first touches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Conversion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as Percentage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of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last touches </a:t>
                      </a: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email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weekly-newsletter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800"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447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facebook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retargetting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-ad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800"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443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287786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email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retargetting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-campaign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800"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0601440"/>
                  </a:ext>
                </a:extLst>
              </a:tr>
              <a:tr h="10039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google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paid-search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800"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178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3381755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nytimes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getting-to-know-cool-</a:t>
                      </a:r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tshirts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latin typeface="+mn-lt"/>
                        </a:rPr>
                        <a:t>612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232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4282289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buzzfeed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ten-crazy-cool-</a:t>
                      </a:r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tshirts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-facts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latin typeface="+mn-lt"/>
                        </a:rPr>
                        <a:t>579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812984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interview-with-cool-</a:t>
                      </a:r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tshirts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-founder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latin typeface="+mn-lt"/>
                        </a:rPr>
                        <a:t>622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622870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google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cool-</a:t>
                      </a:r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tshirts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-search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latin typeface="+mn-lt"/>
                        </a:rPr>
                        <a:t>169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3941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09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73443" y="1543050"/>
            <a:ext cx="7717557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6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GB" sz="36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Optimize the campaign budget</a:t>
            </a:r>
          </a:p>
        </p:txBody>
      </p:sp>
    </p:spTree>
    <p:extLst>
      <p:ext uri="{BB962C8B-B14F-4D97-AF65-F5344CB8AC3E}">
        <p14:creationId xmlns:p14="http://schemas.microsoft.com/office/powerpoint/2010/main" val="230548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5322"/>
            <a:ext cx="8520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Which campaigns and why?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699" y="783224"/>
            <a:ext cx="5334888" cy="428728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CoolTShirts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can re-invest in 5 campaigns.  Which should they pick and why?</a:t>
            </a:r>
          </a:p>
          <a:p>
            <a:pPr>
              <a:lnSpc>
                <a:spcPct val="115000"/>
              </a:lnSpc>
              <a:buSzPts val="1100"/>
            </a:pPr>
            <a:endParaRPr lang="en-GB" sz="1000" dirty="0">
              <a:latin typeface="+mn-lt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Of the users to visit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CoolTShirts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, the vast majority come from the NY Times,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buzzfeed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and medium.  However, very few of these users made a purchase until they receive a follow-up targeted email or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facebook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advert.</a:t>
            </a:r>
          </a:p>
          <a:p>
            <a:pPr>
              <a:lnSpc>
                <a:spcPct val="115000"/>
              </a:lnSpc>
              <a:buSzPts val="1100"/>
            </a:pPr>
            <a:endParaRPr lang="en-GB" sz="1000" dirty="0">
              <a:latin typeface="+mn-lt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If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CoolTShirts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want to encourage more first touches, then continuing to invest in adverts/articles on NY Times,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buzzfeed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and medium.</a:t>
            </a:r>
          </a:p>
          <a:p>
            <a:pPr>
              <a:lnSpc>
                <a:spcPct val="115000"/>
              </a:lnSpc>
              <a:buSzPts val="1100"/>
            </a:pPr>
            <a:endParaRPr lang="en-GB" sz="1000" dirty="0">
              <a:latin typeface="+mn-lt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However, in order to convert these first touches into purchases,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CoolTShirts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need to continue investing in their email,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facebook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and paid search google campaigns; accounting as they do for 92.5% of the last touches on the purchase page.</a:t>
            </a:r>
          </a:p>
          <a:p>
            <a:pPr>
              <a:lnSpc>
                <a:spcPct val="115000"/>
              </a:lnSpc>
              <a:buSzPts val="1100"/>
            </a:pPr>
            <a:endParaRPr lang="en-GB" sz="1000" dirty="0">
              <a:latin typeface="+mn-lt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Therefore my recommendation would be to continue the campaigns in the NY Times and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buzzfeed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in order to generate new users (these account for 60% of first touches), as they represent the best conversion from first touch to purchase.  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CoolTShirts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should also continue to retarget users with the weekly newsletter and advert by email, and the targeted advertising on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facebook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campaigns as these account for 78% of the last touches on the purchase page.</a:t>
            </a:r>
          </a:p>
          <a:p>
            <a:pPr>
              <a:lnSpc>
                <a:spcPct val="115000"/>
              </a:lnSpc>
              <a:buSzPts val="1100"/>
            </a:pPr>
            <a:endParaRPr lang="en-GB" sz="1000" dirty="0">
              <a:latin typeface="+mn-lt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However, I would strongly recommend </a:t>
            </a:r>
            <a:r>
              <a:rPr lang="en-GB" sz="1000" dirty="0" err="1">
                <a:latin typeface="+mn-lt"/>
                <a:ea typeface="Roboto"/>
                <a:cs typeface="Roboto"/>
                <a:sym typeface="Roboto"/>
              </a:rPr>
              <a:t>CoolTShirts</a:t>
            </a:r>
            <a:r>
              <a:rPr lang="en-GB" sz="1000" dirty="0">
                <a:latin typeface="+mn-lt"/>
                <a:ea typeface="Roboto"/>
                <a:cs typeface="Roboto"/>
                <a:sym typeface="Roboto"/>
              </a:rPr>
              <a:t> to consider attempting to raise additional funds in order to also continue the paid search campaign on google, which accounts for 14% of their sales.</a:t>
            </a:r>
          </a:p>
        </p:txBody>
      </p:sp>
      <p:graphicFrame>
        <p:nvGraphicFramePr>
          <p:cNvPr id="5" name="Shape 325">
            <a:extLst>
              <a:ext uri="{FF2B5EF4-FFF2-40B4-BE49-F238E27FC236}">
                <a16:creationId xmlns:a16="http://schemas.microsoft.com/office/drawing/2014/main" id="{2A829458-54F4-44CC-8C89-834F006F1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6100912"/>
              </p:ext>
            </p:extLst>
          </p:nvPr>
        </p:nvGraphicFramePr>
        <p:xfrm>
          <a:off x="6075476" y="783224"/>
          <a:ext cx="2756824" cy="20941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1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1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Source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Campaign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email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weekly-newsletter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facebook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retargetting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-ad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email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retargetting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-campaign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nytimes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getting-to-know-cool-</a:t>
                      </a:r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tshirts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buzzfeed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ten-crazy-cool-</a:t>
                      </a:r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tshirts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-facts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10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73443" y="1543050"/>
            <a:ext cx="7717557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3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GB" sz="3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 familiar with </a:t>
            </a:r>
            <a:r>
              <a:rPr lang="en-GB" sz="3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lang="en-GB" sz="36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400201"/>
            <a:ext cx="8520600" cy="43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campaigns and sources do </a:t>
            </a:r>
            <a:r>
              <a:rPr lang="en-GB" sz="16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use? 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129745"/>
            <a:ext cx="3870900" cy="60954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00" dirty="0"/>
              <a:t>SELECT COUNT(DISTINCT </a:t>
            </a:r>
            <a:r>
              <a:rPr lang="en-GB" sz="900" dirty="0" err="1"/>
              <a:t>utm_campaign</a:t>
            </a:r>
            <a:r>
              <a:rPr lang="en-GB" sz="900" dirty="0"/>
              <a:t>) AS 'Number of campaigns', COUNT(DISTINCT </a:t>
            </a:r>
            <a:r>
              <a:rPr lang="en-GB" sz="900" dirty="0" err="1"/>
              <a:t>utm_source</a:t>
            </a:r>
            <a:r>
              <a:rPr lang="en-GB" sz="900" dirty="0"/>
              <a:t>) AS 'Number of sources'</a:t>
            </a:r>
          </a:p>
          <a:p>
            <a:r>
              <a:rPr lang="en-GB" sz="900" dirty="0"/>
              <a:t>FROM </a:t>
            </a:r>
            <a:r>
              <a:rPr lang="en-GB" sz="900" dirty="0" err="1"/>
              <a:t>page_visits</a:t>
            </a:r>
            <a:r>
              <a:rPr lang="en-GB" sz="900" dirty="0"/>
              <a:t>;</a:t>
            </a:r>
          </a:p>
          <a:p>
            <a:r>
              <a:rPr lang="en-GB" sz="900" dirty="0"/>
              <a:t> </a:t>
            </a:r>
          </a:p>
          <a:p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129745"/>
            <a:ext cx="4920900" cy="238438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have 8 distinct campaigns and 6 distinct sources, as listed by the query shown.</a:t>
            </a:r>
          </a:p>
          <a:p>
            <a:pPr>
              <a:lnSpc>
                <a:spcPct val="115000"/>
              </a:lnSpc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is the method by which a user has been redirected to 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page: e.g. an internet search, an advert or a weekly newsletter.</a:t>
            </a:r>
          </a:p>
          <a:p>
            <a:pPr>
              <a:lnSpc>
                <a:spcPct val="115000"/>
              </a:lnSpc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is the medium in which the campaign was active when the user was redirected by it: e.g. a NY Times article,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google, email or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289821270"/>
              </p:ext>
            </p:extLst>
          </p:nvPr>
        </p:nvGraphicFramePr>
        <p:xfrm>
          <a:off x="5395037" y="1862191"/>
          <a:ext cx="3439025" cy="7522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7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Number of Campaigns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Number</a:t>
                      </a:r>
                      <a:r>
                        <a:rPr lang="en" sz="1000" b="1" baseline="0" dirty="0">
                          <a:solidFill>
                            <a:srgbClr val="FFFFFF"/>
                          </a:solidFill>
                        </a:rPr>
                        <a:t> of sources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8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6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04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418131"/>
            <a:ext cx="8520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are these campaigns and sources related?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135721"/>
            <a:ext cx="3870900" cy="6812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00" dirty="0"/>
              <a:t>SELECT DISTINCT </a:t>
            </a:r>
            <a:r>
              <a:rPr lang="en-GB" sz="900" dirty="0" err="1"/>
              <a:t>utm_campaign</a:t>
            </a:r>
            <a:r>
              <a:rPr lang="en-GB" sz="900" dirty="0"/>
              <a:t> AS 'Campaign', </a:t>
            </a:r>
            <a:r>
              <a:rPr lang="en-GB" sz="900" dirty="0" err="1"/>
              <a:t>utm_source</a:t>
            </a:r>
            <a:r>
              <a:rPr lang="en-GB" sz="900" dirty="0"/>
              <a:t> AS 'Source'</a:t>
            </a:r>
          </a:p>
          <a:p>
            <a:r>
              <a:rPr lang="en-GB" sz="900" dirty="0"/>
              <a:t>FROM </a:t>
            </a:r>
            <a:r>
              <a:rPr lang="en-GB" sz="900" dirty="0" err="1"/>
              <a:t>page_visits</a:t>
            </a:r>
            <a:endParaRPr lang="en-GB" sz="900" dirty="0"/>
          </a:p>
          <a:p>
            <a:r>
              <a:rPr lang="en-GB" sz="900" dirty="0"/>
              <a:t>GROUP BY 1;</a:t>
            </a:r>
          </a:p>
          <a:p>
            <a:r>
              <a:rPr lang="en-GB" sz="900" dirty="0"/>
              <a:t> </a:t>
            </a:r>
          </a:p>
          <a:p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135721"/>
            <a:ext cx="4920900" cy="383072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campaigns are active in specific sources, as listed by the query shown.</a:t>
            </a:r>
          </a:p>
          <a:p>
            <a:pPr>
              <a:lnSpc>
                <a:spcPct val="115000"/>
              </a:lnSpc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As an example, the ‘getting to know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’ article (the campaign) was published in the NY Times (the source)</a:t>
            </a:r>
          </a:p>
          <a:p>
            <a:pPr>
              <a:lnSpc>
                <a:spcPct val="115000"/>
              </a:lnSpc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data shows that the searches made were all conducted on Google; one such source being a ‘paid search’ and the other a ‘cool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search’.  There were 2 campaigns delivered by email:  one retargeting, and one through the distribution of a weekly newsletter; presumably previous customers and/or subscribers.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Additionally, a ‘ten crazy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facts’ piece was posted on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and an interview with 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founder was published on ‘medium’. An advertising campaign took place on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>
              <a:lnSpc>
                <a:spcPct val="115000"/>
              </a:lnSpc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results from this query are consistent with the numbers presented previously in section in 1.1.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973028400"/>
              </p:ext>
            </p:extLst>
          </p:nvPr>
        </p:nvGraphicFramePr>
        <p:xfrm>
          <a:off x="5179100" y="1875916"/>
          <a:ext cx="3839394" cy="31006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83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baseline="0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/>
                          <a:ea typeface="Calibri"/>
                        </a:rPr>
                        <a:t>cool-</a:t>
                      </a:r>
                      <a:r>
                        <a:rPr lang="en-GB" sz="1100" dirty="0" err="1">
                          <a:effectLst/>
                          <a:latin typeface="Times New Roman"/>
                          <a:ea typeface="Calibri"/>
                        </a:rPr>
                        <a:t>tshirts</a:t>
                      </a:r>
                      <a:r>
                        <a:rPr lang="en-GB" sz="1100" dirty="0">
                          <a:effectLst/>
                          <a:latin typeface="Times New Roman"/>
                          <a:ea typeface="Calibri"/>
                        </a:rPr>
                        <a:t>-search</a:t>
                      </a:r>
                      <a:endParaRPr lang="en-GB" sz="105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/>
                          <a:ea typeface="Calibri"/>
                        </a:rPr>
                        <a:t>google</a:t>
                      </a:r>
                      <a:endParaRPr lang="en-GB" sz="105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/>
                          <a:ea typeface="Calibri"/>
                        </a:rPr>
                        <a:t>getting-to-know-cool-</a:t>
                      </a:r>
                      <a:r>
                        <a:rPr lang="en-GB" sz="1100" dirty="0" err="1">
                          <a:effectLst/>
                          <a:latin typeface="Times New Roman"/>
                          <a:ea typeface="Calibri"/>
                        </a:rPr>
                        <a:t>tshirts</a:t>
                      </a:r>
                      <a:endParaRPr lang="en-GB" sz="105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 err="1">
                          <a:effectLst/>
                          <a:latin typeface="Times New Roman"/>
                          <a:ea typeface="Calibri"/>
                        </a:rPr>
                        <a:t>nytimes</a:t>
                      </a:r>
                      <a:endParaRPr lang="en-GB" sz="105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/>
                          <a:ea typeface="Calibri"/>
                        </a:rPr>
                        <a:t>interview-with-cool-tshirts-founder</a:t>
                      </a:r>
                      <a:endParaRPr lang="en-GB" sz="105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/>
                          <a:ea typeface="Calibri"/>
                        </a:rPr>
                        <a:t>medium</a:t>
                      </a:r>
                      <a:endParaRPr lang="en-GB" sz="105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/>
                          <a:ea typeface="Calibri"/>
                        </a:rPr>
                        <a:t>paid-search</a:t>
                      </a:r>
                      <a:endParaRPr lang="en-GB" sz="105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/>
                          <a:ea typeface="Calibri"/>
                        </a:rPr>
                        <a:t>google</a:t>
                      </a:r>
                      <a:endParaRPr lang="en-GB" sz="105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/>
                          <a:ea typeface="Calibri"/>
                        </a:rPr>
                        <a:t>retargetting-ad</a:t>
                      </a:r>
                      <a:endParaRPr lang="en-GB" sz="105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 err="1">
                          <a:effectLst/>
                          <a:latin typeface="Times New Roman"/>
                          <a:ea typeface="Calibri"/>
                        </a:rPr>
                        <a:t>facebook</a:t>
                      </a:r>
                      <a:endParaRPr lang="en-GB" sz="105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/>
                          <a:ea typeface="Calibri"/>
                        </a:rPr>
                        <a:t>retargetting-campaign</a:t>
                      </a:r>
                      <a:endParaRPr lang="en-GB" sz="105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/>
                          <a:ea typeface="Calibri"/>
                        </a:rPr>
                        <a:t>email</a:t>
                      </a:r>
                      <a:endParaRPr lang="en-GB" sz="105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/>
                          <a:ea typeface="Calibri"/>
                        </a:rPr>
                        <a:t>ten-crazy-cool-tshirts-facts</a:t>
                      </a:r>
                      <a:endParaRPr lang="en-GB" sz="105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/>
                          <a:ea typeface="Calibri"/>
                        </a:rPr>
                        <a:t>buzzfeed</a:t>
                      </a:r>
                      <a:endParaRPr lang="en-GB" sz="105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/>
                          <a:ea typeface="Calibri"/>
                        </a:rPr>
                        <a:t>weekly-newsletter</a:t>
                      </a:r>
                      <a:endParaRPr lang="en-GB" sz="105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/>
                          <a:ea typeface="Calibri"/>
                        </a:rPr>
                        <a:t>email</a:t>
                      </a:r>
                      <a:endParaRPr lang="en-GB" sz="105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99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412154"/>
            <a:ext cx="8520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Pages are on their website?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129745"/>
            <a:ext cx="3870900" cy="65798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00" dirty="0"/>
              <a:t>SELECT DISTINCT </a:t>
            </a:r>
            <a:r>
              <a:rPr lang="en-GB" sz="900" dirty="0" err="1"/>
              <a:t>page_name</a:t>
            </a:r>
            <a:r>
              <a:rPr lang="en-GB" sz="900" dirty="0"/>
              <a:t> AS 'Pages'</a:t>
            </a:r>
          </a:p>
          <a:p>
            <a:r>
              <a:rPr lang="en-GB" sz="900" dirty="0"/>
              <a:t>FROM </a:t>
            </a:r>
            <a:r>
              <a:rPr lang="en-GB" sz="900" dirty="0" err="1"/>
              <a:t>page_visits</a:t>
            </a:r>
            <a:r>
              <a:rPr lang="en-GB" sz="900" dirty="0"/>
              <a:t>;</a:t>
            </a:r>
          </a:p>
          <a:p>
            <a:r>
              <a:rPr lang="en-GB" sz="900" dirty="0"/>
              <a:t> </a:t>
            </a:r>
          </a:p>
          <a:p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129745"/>
            <a:ext cx="4920900" cy="38845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There are only 4 pages tracked in the database from 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website:</a:t>
            </a:r>
          </a:p>
          <a:p>
            <a:pPr>
              <a:lnSpc>
                <a:spcPct val="115000"/>
              </a:lnSpc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landing page, 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shopping cart, 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checkout 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and the purchase page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944120476"/>
              </p:ext>
            </p:extLst>
          </p:nvPr>
        </p:nvGraphicFramePr>
        <p:xfrm>
          <a:off x="6022594" y="2049234"/>
          <a:ext cx="2183912" cy="169860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83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5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Pages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/>
                          <a:ea typeface="Calibri"/>
                        </a:rPr>
                        <a:t>1 - </a:t>
                      </a:r>
                      <a:r>
                        <a:rPr lang="en-GB" sz="1200" dirty="0" err="1">
                          <a:effectLst/>
                          <a:latin typeface="Times New Roman"/>
                          <a:ea typeface="Calibri"/>
                        </a:rPr>
                        <a:t>landing_page</a:t>
                      </a:r>
                      <a:endParaRPr lang="en-GB" sz="11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/>
                          <a:ea typeface="Calibri"/>
                        </a:rPr>
                        <a:t>2 - shopping_cart</a:t>
                      </a:r>
                      <a:endParaRPr lang="en-GB" sz="110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/>
                          <a:ea typeface="Calibri"/>
                        </a:rPr>
                        <a:t>3 - checkout</a:t>
                      </a:r>
                      <a:endParaRPr lang="en-GB" sz="110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/>
                          <a:ea typeface="Calibri"/>
                        </a:rPr>
                        <a:t>4 - purchase</a:t>
                      </a:r>
                      <a:endParaRPr lang="en-GB" sz="11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69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73443" y="1543050"/>
            <a:ext cx="7717557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6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GB" sz="36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the user journey?</a:t>
            </a:r>
          </a:p>
        </p:txBody>
      </p:sp>
    </p:spTree>
    <p:extLst>
      <p:ext uri="{BB962C8B-B14F-4D97-AF65-F5344CB8AC3E}">
        <p14:creationId xmlns:p14="http://schemas.microsoft.com/office/powerpoint/2010/main" val="370826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412154"/>
            <a:ext cx="8520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129744"/>
            <a:ext cx="3870900" cy="248113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600" dirty="0"/>
              <a:t>/* Number of first touches for each campaign</a:t>
            </a:r>
          </a:p>
          <a:p>
            <a:r>
              <a:rPr lang="en-GB" sz="600" dirty="0"/>
              <a:t>*/</a:t>
            </a:r>
          </a:p>
          <a:p>
            <a:r>
              <a:rPr lang="en-GB" sz="600" dirty="0"/>
              <a:t>WITH </a:t>
            </a:r>
            <a:r>
              <a:rPr lang="en-GB" sz="600" dirty="0" err="1"/>
              <a:t>first_touch</a:t>
            </a:r>
            <a:r>
              <a:rPr lang="en-GB" sz="600" dirty="0"/>
              <a:t> AS (</a:t>
            </a:r>
          </a:p>
          <a:p>
            <a:r>
              <a:rPr lang="en-GB" sz="600" dirty="0"/>
              <a:t>    SELECT </a:t>
            </a:r>
            <a:r>
              <a:rPr lang="en-GB" sz="600" dirty="0" err="1"/>
              <a:t>user_id</a:t>
            </a:r>
            <a:r>
              <a:rPr lang="en-GB" sz="600" dirty="0"/>
              <a:t>,</a:t>
            </a:r>
          </a:p>
          <a:p>
            <a:r>
              <a:rPr lang="en-GB" sz="600" dirty="0"/>
              <a:t>    MIN(timestamp) as </a:t>
            </a:r>
            <a:r>
              <a:rPr lang="en-GB" sz="600" dirty="0" err="1"/>
              <a:t>first_touch_at</a:t>
            </a:r>
            <a:endParaRPr lang="en-GB" sz="600" dirty="0"/>
          </a:p>
          <a:p>
            <a:r>
              <a:rPr lang="en-GB" sz="600" dirty="0"/>
              <a:t>FROM </a:t>
            </a:r>
            <a:r>
              <a:rPr lang="en-GB" sz="600" dirty="0" err="1"/>
              <a:t>page_visits</a:t>
            </a:r>
            <a:endParaRPr lang="en-GB" sz="600" dirty="0"/>
          </a:p>
          <a:p>
            <a:r>
              <a:rPr lang="en-GB" sz="600" dirty="0"/>
              <a:t>GROUP BY </a:t>
            </a:r>
            <a:r>
              <a:rPr lang="en-GB" sz="600" dirty="0" err="1"/>
              <a:t>user_id</a:t>
            </a:r>
            <a:r>
              <a:rPr lang="en-GB" sz="600" dirty="0"/>
              <a:t>),</a:t>
            </a:r>
          </a:p>
          <a:p>
            <a:endParaRPr lang="en-GB" sz="600" dirty="0"/>
          </a:p>
          <a:p>
            <a:r>
              <a:rPr lang="en-GB" sz="600" dirty="0" err="1"/>
              <a:t>ft_attributed</a:t>
            </a:r>
            <a:r>
              <a:rPr lang="en-GB" sz="600" dirty="0"/>
              <a:t> AS (</a:t>
            </a:r>
          </a:p>
          <a:p>
            <a:r>
              <a:rPr lang="en-GB" sz="600" dirty="0"/>
              <a:t>    SELECT </a:t>
            </a:r>
            <a:r>
              <a:rPr lang="en-GB" sz="600" dirty="0" err="1"/>
              <a:t>ft.user_id</a:t>
            </a:r>
            <a:r>
              <a:rPr lang="en-GB" sz="600" dirty="0"/>
              <a:t>,</a:t>
            </a:r>
          </a:p>
          <a:p>
            <a:r>
              <a:rPr lang="en-GB" sz="600" dirty="0"/>
              <a:t>    </a:t>
            </a:r>
            <a:r>
              <a:rPr lang="en-GB" sz="600" dirty="0" err="1"/>
              <a:t>ft.first_touch_at</a:t>
            </a:r>
            <a:r>
              <a:rPr lang="en-GB" sz="600" dirty="0"/>
              <a:t>,</a:t>
            </a:r>
          </a:p>
          <a:p>
            <a:r>
              <a:rPr lang="en-GB" sz="600" dirty="0"/>
              <a:t>    </a:t>
            </a:r>
            <a:r>
              <a:rPr lang="en-GB" sz="600" dirty="0" err="1"/>
              <a:t>pv.utm_source</a:t>
            </a:r>
            <a:r>
              <a:rPr lang="en-GB" sz="600" dirty="0"/>
              <a:t>,</a:t>
            </a:r>
          </a:p>
          <a:p>
            <a:r>
              <a:rPr lang="en-GB" sz="600" dirty="0"/>
              <a:t>    </a:t>
            </a:r>
            <a:r>
              <a:rPr lang="en-GB" sz="600" dirty="0" err="1"/>
              <a:t>pv.utm_campaign</a:t>
            </a:r>
            <a:endParaRPr lang="en-GB" sz="600" dirty="0"/>
          </a:p>
          <a:p>
            <a:r>
              <a:rPr lang="en-GB" sz="600" dirty="0"/>
              <a:t>FROM </a:t>
            </a:r>
            <a:r>
              <a:rPr lang="en-GB" sz="600" dirty="0" err="1"/>
              <a:t>first_touch</a:t>
            </a:r>
            <a:r>
              <a:rPr lang="en-GB" sz="600" dirty="0"/>
              <a:t> ft</a:t>
            </a:r>
          </a:p>
          <a:p>
            <a:r>
              <a:rPr lang="en-GB" sz="600" dirty="0"/>
              <a:t>JOIN </a:t>
            </a:r>
            <a:r>
              <a:rPr lang="en-GB" sz="600" dirty="0" err="1"/>
              <a:t>page_visits</a:t>
            </a:r>
            <a:r>
              <a:rPr lang="en-GB" sz="600" dirty="0"/>
              <a:t> </a:t>
            </a:r>
            <a:r>
              <a:rPr lang="en-GB" sz="600" dirty="0" err="1"/>
              <a:t>pv</a:t>
            </a:r>
            <a:endParaRPr lang="en-GB" sz="600" dirty="0"/>
          </a:p>
          <a:p>
            <a:r>
              <a:rPr lang="en-GB" sz="600" dirty="0"/>
              <a:t>    ON </a:t>
            </a:r>
            <a:r>
              <a:rPr lang="en-GB" sz="600" dirty="0" err="1"/>
              <a:t>ft.user_id</a:t>
            </a:r>
            <a:r>
              <a:rPr lang="en-GB" sz="600" dirty="0"/>
              <a:t> = </a:t>
            </a:r>
            <a:r>
              <a:rPr lang="en-GB" sz="600" dirty="0" err="1"/>
              <a:t>pv.user_id</a:t>
            </a:r>
            <a:endParaRPr lang="en-GB" sz="600" dirty="0"/>
          </a:p>
          <a:p>
            <a:r>
              <a:rPr lang="en-GB" sz="600" dirty="0"/>
              <a:t>    AND </a:t>
            </a:r>
            <a:r>
              <a:rPr lang="en-GB" sz="600" dirty="0" err="1"/>
              <a:t>ft.first_touch_at</a:t>
            </a:r>
            <a:r>
              <a:rPr lang="en-GB" sz="600" dirty="0"/>
              <a:t> = </a:t>
            </a:r>
            <a:r>
              <a:rPr lang="en-GB" sz="600" dirty="0" err="1"/>
              <a:t>pv.timestamp</a:t>
            </a:r>
            <a:endParaRPr lang="en-GB" sz="600" dirty="0"/>
          </a:p>
          <a:p>
            <a:r>
              <a:rPr lang="en-GB" sz="600" dirty="0"/>
              <a:t>)</a:t>
            </a:r>
          </a:p>
          <a:p>
            <a:endParaRPr lang="en-GB" sz="600" dirty="0"/>
          </a:p>
          <a:p>
            <a:r>
              <a:rPr lang="en-GB" sz="600" dirty="0"/>
              <a:t>SELECT </a:t>
            </a:r>
            <a:r>
              <a:rPr lang="en-GB" sz="600" dirty="0" err="1"/>
              <a:t>fta.utm_source</a:t>
            </a:r>
            <a:r>
              <a:rPr lang="en-GB" sz="600" dirty="0"/>
              <a:t> AS 'Source’, </a:t>
            </a:r>
          </a:p>
          <a:p>
            <a:r>
              <a:rPr lang="en-GB" sz="600" dirty="0"/>
              <a:t>      </a:t>
            </a:r>
            <a:r>
              <a:rPr lang="en-GB" sz="600" dirty="0" err="1"/>
              <a:t>fta.utm_campaign</a:t>
            </a:r>
            <a:r>
              <a:rPr lang="en-GB" sz="600" dirty="0"/>
              <a:t> AS 'Campaign’, </a:t>
            </a:r>
          </a:p>
          <a:p>
            <a:r>
              <a:rPr lang="en-GB" sz="600" dirty="0"/>
              <a:t>      COUNT(*) AS 'Count’</a:t>
            </a:r>
          </a:p>
          <a:p>
            <a:r>
              <a:rPr lang="en-GB" sz="600" dirty="0"/>
              <a:t>FROM </a:t>
            </a:r>
            <a:r>
              <a:rPr lang="en-GB" sz="600" dirty="0" err="1"/>
              <a:t>ft_attributed</a:t>
            </a:r>
            <a:r>
              <a:rPr lang="en-GB" sz="600" dirty="0"/>
              <a:t> </a:t>
            </a:r>
            <a:r>
              <a:rPr lang="en-GB" sz="600" dirty="0" err="1"/>
              <a:t>fta</a:t>
            </a:r>
            <a:endParaRPr lang="en-GB" sz="600" dirty="0"/>
          </a:p>
          <a:p>
            <a:r>
              <a:rPr lang="en-GB" sz="600" dirty="0"/>
              <a:t>GROUP BY 2</a:t>
            </a:r>
          </a:p>
          <a:p>
            <a:r>
              <a:rPr lang="en-GB" sz="600" dirty="0"/>
              <a:t>ORDER BY 3 DESC;</a:t>
            </a:r>
          </a:p>
          <a:p>
            <a:endParaRPr lang="en-GB" sz="600" dirty="0"/>
          </a:p>
          <a:p>
            <a:r>
              <a:rPr lang="en-GB" sz="600" dirty="0"/>
              <a:t> </a:t>
            </a:r>
          </a:p>
          <a:p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129745"/>
            <a:ext cx="4920900" cy="38845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query shown reports that the article on ‘medium’ , the article in the NY Times and the feature on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were overwhelmingly responsible for the number of ‘first touches’ on 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website.  Google accounted for only 9% of the 1979 first touches.</a:t>
            </a:r>
          </a:p>
        </p:txBody>
      </p:sp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71B45715-D1F7-49AF-94C6-3CA772B93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387268"/>
              </p:ext>
            </p:extLst>
          </p:nvPr>
        </p:nvGraphicFramePr>
        <p:xfrm>
          <a:off x="5179100" y="3670254"/>
          <a:ext cx="3870900" cy="9905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578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175">
                  <a:extLst>
                    <a:ext uri="{9D8B030D-6E8A-4147-A177-3AD203B41FA5}">
                      <a16:colId xmlns:a16="http://schemas.microsoft.com/office/drawing/2014/main" val="1592555649"/>
                    </a:ext>
                  </a:extLst>
                </a:gridCol>
                <a:gridCol w="948144">
                  <a:extLst>
                    <a:ext uri="{9D8B030D-6E8A-4147-A177-3AD203B41FA5}">
                      <a16:colId xmlns:a16="http://schemas.microsoft.com/office/drawing/2014/main" val="2651011676"/>
                    </a:ext>
                  </a:extLst>
                </a:gridCol>
                <a:gridCol w="735508">
                  <a:extLst>
                    <a:ext uri="{9D8B030D-6E8A-4147-A177-3AD203B41FA5}">
                      <a16:colId xmlns:a16="http://schemas.microsoft.com/office/drawing/2014/main" val="3138544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Source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Campaign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Count of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‘last touches’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Percentage of total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interview-with-cool-tshirts-founder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622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nytimes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getting-to-know-cool-tshirts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612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8812984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buzzfeed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ten-crazy-cool-tshirts-facts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576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622870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google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cool-tshirts-search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3941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89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412154"/>
            <a:ext cx="8520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GB" sz="16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996260"/>
            <a:ext cx="3870900" cy="248113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600" dirty="0"/>
              <a:t>/* Number of last touches for each campaign</a:t>
            </a:r>
          </a:p>
          <a:p>
            <a:r>
              <a:rPr lang="en-GB" sz="600" dirty="0"/>
              <a:t>*/</a:t>
            </a:r>
          </a:p>
          <a:p>
            <a:r>
              <a:rPr lang="en-GB" sz="600" dirty="0"/>
              <a:t>WITH </a:t>
            </a:r>
            <a:r>
              <a:rPr lang="en-GB" sz="600" dirty="0" err="1"/>
              <a:t>last_touch</a:t>
            </a:r>
            <a:r>
              <a:rPr lang="en-GB" sz="600" dirty="0"/>
              <a:t> AS (</a:t>
            </a:r>
          </a:p>
          <a:p>
            <a:r>
              <a:rPr lang="en-GB" sz="600" dirty="0"/>
              <a:t>    SELECT </a:t>
            </a:r>
            <a:r>
              <a:rPr lang="en-GB" sz="600" dirty="0" err="1"/>
              <a:t>user_id</a:t>
            </a:r>
            <a:r>
              <a:rPr lang="en-GB" sz="600" dirty="0"/>
              <a:t>,</a:t>
            </a:r>
          </a:p>
          <a:p>
            <a:r>
              <a:rPr lang="en-GB" sz="600" dirty="0"/>
              <a:t>    MAX(timestamp) as </a:t>
            </a:r>
            <a:r>
              <a:rPr lang="en-GB" sz="600" dirty="0" err="1"/>
              <a:t>last_touch_at</a:t>
            </a:r>
            <a:endParaRPr lang="en-GB" sz="600" dirty="0"/>
          </a:p>
          <a:p>
            <a:r>
              <a:rPr lang="en-GB" sz="600" dirty="0"/>
              <a:t>FROM </a:t>
            </a:r>
            <a:r>
              <a:rPr lang="en-GB" sz="600" dirty="0" err="1"/>
              <a:t>page_visits</a:t>
            </a:r>
            <a:endParaRPr lang="en-GB" sz="600" dirty="0"/>
          </a:p>
          <a:p>
            <a:r>
              <a:rPr lang="en-GB" sz="600" dirty="0"/>
              <a:t>GROUP BY </a:t>
            </a:r>
            <a:r>
              <a:rPr lang="en-GB" sz="600" dirty="0" err="1"/>
              <a:t>user_id</a:t>
            </a:r>
            <a:r>
              <a:rPr lang="en-GB" sz="600" dirty="0"/>
              <a:t>),</a:t>
            </a:r>
          </a:p>
          <a:p>
            <a:endParaRPr lang="en-GB" sz="600" dirty="0"/>
          </a:p>
          <a:p>
            <a:r>
              <a:rPr lang="en-GB" sz="600" dirty="0" err="1"/>
              <a:t>lt_attributed</a:t>
            </a:r>
            <a:r>
              <a:rPr lang="en-GB" sz="600" dirty="0"/>
              <a:t> AS (</a:t>
            </a:r>
          </a:p>
          <a:p>
            <a:r>
              <a:rPr lang="en-GB" sz="600" dirty="0"/>
              <a:t>    SELECT </a:t>
            </a:r>
            <a:r>
              <a:rPr lang="en-GB" sz="600" dirty="0" err="1"/>
              <a:t>lt.user_id</a:t>
            </a:r>
            <a:r>
              <a:rPr lang="en-GB" sz="600" dirty="0"/>
              <a:t>,</a:t>
            </a:r>
          </a:p>
          <a:p>
            <a:r>
              <a:rPr lang="en-GB" sz="600" dirty="0"/>
              <a:t>    </a:t>
            </a:r>
            <a:r>
              <a:rPr lang="en-GB" sz="600" dirty="0" err="1"/>
              <a:t>lt.last_touch_at</a:t>
            </a:r>
            <a:r>
              <a:rPr lang="en-GB" sz="600" dirty="0"/>
              <a:t>,</a:t>
            </a:r>
          </a:p>
          <a:p>
            <a:r>
              <a:rPr lang="en-GB" sz="600" dirty="0"/>
              <a:t>    </a:t>
            </a:r>
            <a:r>
              <a:rPr lang="en-GB" sz="600" dirty="0" err="1"/>
              <a:t>pv.utm_source</a:t>
            </a:r>
            <a:r>
              <a:rPr lang="en-GB" sz="600" dirty="0"/>
              <a:t>,</a:t>
            </a:r>
          </a:p>
          <a:p>
            <a:r>
              <a:rPr lang="en-GB" sz="600" dirty="0"/>
              <a:t>    </a:t>
            </a:r>
            <a:r>
              <a:rPr lang="en-GB" sz="600" dirty="0" err="1"/>
              <a:t>pv.utm_campaign</a:t>
            </a:r>
            <a:endParaRPr lang="en-GB" sz="600" dirty="0"/>
          </a:p>
          <a:p>
            <a:r>
              <a:rPr lang="en-GB" sz="600" dirty="0"/>
              <a:t>FROM </a:t>
            </a:r>
            <a:r>
              <a:rPr lang="en-GB" sz="600" dirty="0" err="1"/>
              <a:t>last_touch</a:t>
            </a:r>
            <a:r>
              <a:rPr lang="en-GB" sz="600" dirty="0"/>
              <a:t> </a:t>
            </a:r>
            <a:r>
              <a:rPr lang="en-GB" sz="600" dirty="0" err="1"/>
              <a:t>lt</a:t>
            </a:r>
            <a:endParaRPr lang="en-GB" sz="600" dirty="0"/>
          </a:p>
          <a:p>
            <a:r>
              <a:rPr lang="en-GB" sz="600" dirty="0"/>
              <a:t>JOIN </a:t>
            </a:r>
            <a:r>
              <a:rPr lang="en-GB" sz="600" dirty="0" err="1"/>
              <a:t>page_visits</a:t>
            </a:r>
            <a:r>
              <a:rPr lang="en-GB" sz="600" dirty="0"/>
              <a:t> </a:t>
            </a:r>
            <a:r>
              <a:rPr lang="en-GB" sz="600" dirty="0" err="1"/>
              <a:t>pv</a:t>
            </a:r>
            <a:endParaRPr lang="en-GB" sz="600" dirty="0"/>
          </a:p>
          <a:p>
            <a:r>
              <a:rPr lang="en-GB" sz="600" dirty="0"/>
              <a:t>    ON </a:t>
            </a:r>
            <a:r>
              <a:rPr lang="en-GB" sz="600" dirty="0" err="1"/>
              <a:t>lt.user_id</a:t>
            </a:r>
            <a:r>
              <a:rPr lang="en-GB" sz="600" dirty="0"/>
              <a:t> = </a:t>
            </a:r>
            <a:r>
              <a:rPr lang="en-GB" sz="600" dirty="0" err="1"/>
              <a:t>pv.user_id</a:t>
            </a:r>
            <a:endParaRPr lang="en-GB" sz="600" dirty="0"/>
          </a:p>
          <a:p>
            <a:r>
              <a:rPr lang="en-GB" sz="600" dirty="0"/>
              <a:t>    AND </a:t>
            </a:r>
            <a:r>
              <a:rPr lang="en-GB" sz="600" dirty="0" err="1"/>
              <a:t>lt.last_touch_at</a:t>
            </a:r>
            <a:r>
              <a:rPr lang="en-GB" sz="600" dirty="0"/>
              <a:t> = </a:t>
            </a:r>
            <a:r>
              <a:rPr lang="en-GB" sz="600" dirty="0" err="1"/>
              <a:t>pv.timestamp</a:t>
            </a:r>
            <a:endParaRPr lang="en-GB" sz="600" dirty="0"/>
          </a:p>
          <a:p>
            <a:r>
              <a:rPr lang="en-GB" sz="600" dirty="0"/>
              <a:t>)</a:t>
            </a:r>
          </a:p>
          <a:p>
            <a:endParaRPr lang="en-GB" sz="600" dirty="0"/>
          </a:p>
          <a:p>
            <a:r>
              <a:rPr lang="en-GB" sz="600" dirty="0"/>
              <a:t>SELECT </a:t>
            </a:r>
            <a:r>
              <a:rPr lang="en-GB" sz="600" dirty="0" err="1"/>
              <a:t>lta.utm_source</a:t>
            </a:r>
            <a:r>
              <a:rPr lang="en-GB" sz="600" dirty="0"/>
              <a:t> AS 'Source’, </a:t>
            </a:r>
          </a:p>
          <a:p>
            <a:r>
              <a:rPr lang="en-GB" sz="600" dirty="0"/>
              <a:t>     </a:t>
            </a:r>
            <a:r>
              <a:rPr lang="en-GB" sz="600" dirty="0" err="1"/>
              <a:t>lta.utm_campaign</a:t>
            </a:r>
            <a:r>
              <a:rPr lang="en-GB" sz="600" dirty="0"/>
              <a:t> AS 'Campaign’, </a:t>
            </a:r>
          </a:p>
          <a:p>
            <a:r>
              <a:rPr lang="en-GB" sz="600" dirty="0"/>
              <a:t>     COUNT(*) AS 'Count'</a:t>
            </a:r>
          </a:p>
          <a:p>
            <a:r>
              <a:rPr lang="en-GB" sz="600" dirty="0"/>
              <a:t>FROM </a:t>
            </a:r>
            <a:r>
              <a:rPr lang="en-GB" sz="600" dirty="0" err="1"/>
              <a:t>lt_attributed</a:t>
            </a:r>
            <a:r>
              <a:rPr lang="en-GB" sz="600" dirty="0"/>
              <a:t> </a:t>
            </a:r>
            <a:r>
              <a:rPr lang="en-GB" sz="600" dirty="0" err="1"/>
              <a:t>lta</a:t>
            </a:r>
            <a:endParaRPr lang="en-GB" sz="600" dirty="0"/>
          </a:p>
          <a:p>
            <a:r>
              <a:rPr lang="en-GB" sz="600" dirty="0"/>
              <a:t>GROUP BY 2</a:t>
            </a:r>
          </a:p>
          <a:p>
            <a:r>
              <a:rPr lang="en-GB" sz="600" dirty="0"/>
              <a:t>ORDER BY 3 DESC;</a:t>
            </a:r>
          </a:p>
          <a:p>
            <a:endParaRPr lang="en-GB" sz="600" dirty="0"/>
          </a:p>
          <a:p>
            <a:r>
              <a:rPr lang="en-GB" sz="600" dirty="0"/>
              <a:t> </a:t>
            </a:r>
          </a:p>
          <a:p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996261"/>
            <a:ext cx="4920900" cy="409495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query shown reports that email accounted for 35% of all last touches, with 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advert accounting for 22%.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In contrast to the first touches, the articles in the NY Times and on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medium only account for 31% between them.</a:t>
            </a:r>
          </a:p>
          <a:p>
            <a:pPr>
              <a:lnSpc>
                <a:spcPct val="115000"/>
              </a:lnSpc>
              <a:buSzPts val="11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Again, google is lowest, having only accounted for 12% of the 1979 overall last touches on 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website 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737522410"/>
              </p:ext>
            </p:extLst>
          </p:nvPr>
        </p:nvGraphicFramePr>
        <p:xfrm>
          <a:off x="5179097" y="3536765"/>
          <a:ext cx="3870900" cy="15544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578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175">
                  <a:extLst>
                    <a:ext uri="{9D8B030D-6E8A-4147-A177-3AD203B41FA5}">
                      <a16:colId xmlns:a16="http://schemas.microsoft.com/office/drawing/2014/main" val="1592555649"/>
                    </a:ext>
                  </a:extLst>
                </a:gridCol>
                <a:gridCol w="948144">
                  <a:extLst>
                    <a:ext uri="{9D8B030D-6E8A-4147-A177-3AD203B41FA5}">
                      <a16:colId xmlns:a16="http://schemas.microsoft.com/office/drawing/2014/main" val="2651011676"/>
                    </a:ext>
                  </a:extLst>
                </a:gridCol>
                <a:gridCol w="735508">
                  <a:extLst>
                    <a:ext uri="{9D8B030D-6E8A-4147-A177-3AD203B41FA5}">
                      <a16:colId xmlns:a16="http://schemas.microsoft.com/office/drawing/2014/main" val="3138544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Source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Campaign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Count of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‘last touches’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  <a:latin typeface="+mn-lt"/>
                        </a:rPr>
                        <a:t>Percentage of total</a:t>
                      </a:r>
                      <a:endParaRPr sz="800" b="1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email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weekly-newsletter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447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facebook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retargetting</a:t>
                      </a: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-ad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443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8812984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email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retargetting</a:t>
                      </a: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-campaign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622870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nytimes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getting-to-know-cool-tshirts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232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3941838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buzzfeed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ten-crazy-cool-tshirts-facts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286978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interview-with-cool-tshirts-founder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google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paid-search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178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google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+mn-lt"/>
                          <a:ea typeface="Calibri" panose="020F0502020204030204" pitchFamily="34" charset="0"/>
                        </a:rPr>
                        <a:t>cool-tshirts-search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7726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1987</Words>
  <Application>Microsoft Office PowerPoint</Application>
  <PresentationFormat>On-screen Show (16:9)</PresentationFormat>
  <Paragraphs>400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Roboto Thin</vt:lpstr>
      <vt:lpstr>Courier New</vt:lpstr>
      <vt:lpstr>Times New Roman</vt:lpstr>
      <vt:lpstr>Dosis</vt:lpstr>
      <vt:lpstr>Roboto Black</vt:lpstr>
      <vt:lpstr>Roboto</vt:lpstr>
      <vt:lpstr>Simple Light</vt:lpstr>
      <vt:lpstr>Simple Light</vt:lpstr>
      <vt:lpstr>1_Simple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Jonathan</dc:creator>
  <cp:lastModifiedBy>Jonathan Toomey</cp:lastModifiedBy>
  <cp:revision>56</cp:revision>
  <dcterms:modified xsi:type="dcterms:W3CDTF">2018-07-21T12:40:25Z</dcterms:modified>
</cp:coreProperties>
</file>